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aleway Bold" charset="1" panose="020B0803030101060003"/>
      <p:regular r:id="rId19"/>
    </p:embeddedFont>
    <p:embeddedFont>
      <p:font typeface="Raleway Thin" charset="1" panose="020B0203030101060003"/>
      <p:regular r:id="rId20"/>
    </p:embeddedFont>
    <p:embeddedFont>
      <p:font typeface="Raleway" charset="1" panose="020B0503030101060003"/>
      <p:regular r:id="rId21"/>
    </p:embeddedFont>
    <p:embeddedFont>
      <p:font typeface="Lovelace Tex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gif" Type="http://schemas.openxmlformats.org/officeDocument/2006/relationships/image"/><Relationship Id="rId3" Target="../media/image33.gif" Type="http://schemas.openxmlformats.org/officeDocument/2006/relationships/image"/><Relationship Id="rId4" Target="../media/image34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7023600">
            <a:off x="11590940" y="3381060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99999">
            <a:off x="-401570" y="-384740"/>
            <a:ext cx="4714380" cy="3912935"/>
          </a:xfrm>
          <a:custGeom>
            <a:avLst/>
            <a:gdLst/>
            <a:ahLst/>
            <a:cxnLst/>
            <a:rect r="r" b="b" t="t" l="l"/>
            <a:pathLst>
              <a:path h="3912935" w="4714380">
                <a:moveTo>
                  <a:pt x="0" y="0"/>
                </a:moveTo>
                <a:lnTo>
                  <a:pt x="4714380" y="0"/>
                </a:lnTo>
                <a:lnTo>
                  <a:pt x="4714380" y="3912935"/>
                </a:lnTo>
                <a:lnTo>
                  <a:pt x="0" y="3912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8968" y="3487218"/>
            <a:ext cx="11931889" cy="4978687"/>
            <a:chOff x="0" y="0"/>
            <a:chExt cx="15909185" cy="66382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4300"/>
              <a:ext cx="15909185" cy="5250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207"/>
                </a:lnSpc>
              </a:pPr>
              <a:r>
                <a:rPr lang="en-US" sz="13825">
                  <a:solidFill>
                    <a:srgbClr val="FFFFFF"/>
                  </a:solidFill>
                  <a:latin typeface="Raleway Bold"/>
                </a:rPr>
                <a:t>Направления в IT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017566"/>
              <a:ext cx="15909185" cy="620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0"/>
                </a:lnSpc>
              </a:pPr>
              <a:r>
                <a:rPr lang="en-US" sz="2764">
                  <a:solidFill>
                    <a:srgbClr val="FFFFFF"/>
                  </a:solidFill>
                  <a:latin typeface="Raleway Thin"/>
                </a:rPr>
                <a:t>Коротко обо всех направлениях понятным языком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21769" y="1207236"/>
            <a:ext cx="4939450" cy="1365084"/>
          </a:xfrm>
          <a:custGeom>
            <a:avLst/>
            <a:gdLst/>
            <a:ahLst/>
            <a:cxnLst/>
            <a:rect r="r" b="b" t="t" l="l"/>
            <a:pathLst>
              <a:path h="1365084" w="4939450">
                <a:moveTo>
                  <a:pt x="0" y="0"/>
                </a:moveTo>
                <a:lnTo>
                  <a:pt x="4939450" y="0"/>
                </a:lnTo>
                <a:lnTo>
                  <a:pt x="4939450" y="1365084"/>
                </a:lnTo>
                <a:lnTo>
                  <a:pt x="0" y="136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60686"/>
            <a:ext cx="7957546" cy="5094443"/>
          </a:xfrm>
          <a:custGeom>
            <a:avLst/>
            <a:gdLst/>
            <a:ahLst/>
            <a:cxnLst/>
            <a:rect r="r" b="b" t="t" l="l"/>
            <a:pathLst>
              <a:path h="5094443" w="7957546">
                <a:moveTo>
                  <a:pt x="0" y="0"/>
                </a:moveTo>
                <a:lnTo>
                  <a:pt x="7957546" y="0"/>
                </a:lnTo>
                <a:lnTo>
                  <a:pt x="7957546" y="5094443"/>
                </a:lnTo>
                <a:lnTo>
                  <a:pt x="0" y="5094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23078"/>
            <a:ext cx="9841117" cy="11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50"/>
              </a:lnSpc>
            </a:pPr>
            <a:r>
              <a:rPr lang="en-US" sz="7375">
                <a:solidFill>
                  <a:srgbClr val="FFFFFF"/>
                </a:solidFill>
                <a:latin typeface="Raleway Bold"/>
              </a:rPr>
              <a:t>Full-Stack тогда что?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08400" y="3303536"/>
            <a:ext cx="8262285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Raleway Thin"/>
              </a:rPr>
              <a:t>Фулл-стек разработка - это методология веб-разработки, при которой разработчик обладает навыками и знаниями как в области фронтенда (клиентской стороны приложения), так и в области бэкенда (серверной стороны приложения). Фулл-стек разработчик способен работать на всех уровнях стека технологий, от пользовательского интерфейса до базы данных и сервера.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10650">
            <a:off x="13296042" y="-813918"/>
            <a:ext cx="7228668" cy="45902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792591" y="5665499"/>
            <a:ext cx="13381463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994327" y="6172200"/>
            <a:ext cx="82296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7624" y="1471659"/>
            <a:ext cx="15532751" cy="529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Raleway Bold"/>
              </a:rPr>
              <a:t>Лучше взять и изобрести завтрашний день, чем переживать о том, что вчерашний был так себе.</a:t>
            </a:r>
          </a:p>
          <a:p>
            <a:pPr algn="ctr">
              <a:lnSpc>
                <a:spcPts val="8399"/>
              </a:lnSpc>
            </a:pPr>
          </a:p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Raleway Bold"/>
              </a:rPr>
              <a:t>Стив Джобс  2007.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87967">
            <a:off x="10284105" y="4103497"/>
            <a:ext cx="6693068" cy="6140890"/>
          </a:xfrm>
          <a:custGeom>
            <a:avLst/>
            <a:gdLst/>
            <a:ahLst/>
            <a:cxnLst/>
            <a:rect r="r" b="b" t="t" l="l"/>
            <a:pathLst>
              <a:path h="6140890" w="6693068">
                <a:moveTo>
                  <a:pt x="0" y="0"/>
                </a:moveTo>
                <a:lnTo>
                  <a:pt x="6693068" y="0"/>
                </a:lnTo>
                <a:lnTo>
                  <a:pt x="6693068" y="6140890"/>
                </a:lnTo>
                <a:lnTo>
                  <a:pt x="0" y="6140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0490" y="1867257"/>
            <a:ext cx="10336162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Raleway Bold"/>
              </a:rPr>
              <a:t>У вас есть вопросы?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406500">
            <a:off x="7669014" y="-3620204"/>
            <a:ext cx="8737207" cy="9614533"/>
          </a:xfrm>
          <a:custGeom>
            <a:avLst/>
            <a:gdLst/>
            <a:ahLst/>
            <a:cxnLst/>
            <a:rect r="r" b="b" t="t" l="l"/>
            <a:pathLst>
              <a:path h="9614533" w="8737207">
                <a:moveTo>
                  <a:pt x="0" y="0"/>
                </a:moveTo>
                <a:lnTo>
                  <a:pt x="8737207" y="0"/>
                </a:lnTo>
                <a:lnTo>
                  <a:pt x="8737207" y="9614533"/>
                </a:lnTo>
                <a:lnTo>
                  <a:pt x="0" y="961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32383">
            <a:off x="324259" y="6007459"/>
            <a:ext cx="7054607" cy="12242268"/>
          </a:xfrm>
          <a:custGeom>
            <a:avLst/>
            <a:gdLst/>
            <a:ahLst/>
            <a:cxnLst/>
            <a:rect r="r" b="b" t="t" l="l"/>
            <a:pathLst>
              <a:path h="12242268" w="7054607">
                <a:moveTo>
                  <a:pt x="0" y="0"/>
                </a:moveTo>
                <a:lnTo>
                  <a:pt x="7054607" y="0"/>
                </a:lnTo>
                <a:lnTo>
                  <a:pt x="7054607" y="12242268"/>
                </a:lnTo>
                <a:lnTo>
                  <a:pt x="0" y="12242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0119" y="5836974"/>
            <a:ext cx="4874919" cy="5394101"/>
          </a:xfrm>
          <a:custGeom>
            <a:avLst/>
            <a:gdLst/>
            <a:ahLst/>
            <a:cxnLst/>
            <a:rect r="r" b="b" t="t" l="l"/>
            <a:pathLst>
              <a:path h="5394101" w="4874919">
                <a:moveTo>
                  <a:pt x="0" y="0"/>
                </a:moveTo>
                <a:lnTo>
                  <a:pt x="4874919" y="0"/>
                </a:lnTo>
                <a:lnTo>
                  <a:pt x="4874919" y="5394101"/>
                </a:lnTo>
                <a:lnTo>
                  <a:pt x="0" y="5394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64496" y="-1378132"/>
            <a:ext cx="11789609" cy="12609207"/>
          </a:xfrm>
          <a:custGeom>
            <a:avLst/>
            <a:gdLst/>
            <a:ahLst/>
            <a:cxnLst/>
            <a:rect r="r" b="b" t="t" l="l"/>
            <a:pathLst>
              <a:path h="12609207" w="11789609">
                <a:moveTo>
                  <a:pt x="0" y="0"/>
                </a:moveTo>
                <a:lnTo>
                  <a:pt x="11789608" y="0"/>
                </a:lnTo>
                <a:lnTo>
                  <a:pt x="11789608" y="12609207"/>
                </a:lnTo>
                <a:lnTo>
                  <a:pt x="0" y="1260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2987381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FFFFFF"/>
                </a:solidFill>
                <a:latin typeface="Raleway Bold"/>
              </a:rPr>
              <a:t>Спасибо за внимание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130" y="1328132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679603"/>
            <a:ext cx="7349995" cy="2463897"/>
            <a:chOff x="0" y="0"/>
            <a:chExt cx="9799993" cy="328519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666220"/>
              <a:ext cx="9799993" cy="618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Raleway"/>
                </a:rPr>
                <a:t>Что вам необходимо знать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799993" cy="1838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Raleway Bold"/>
                </a:rPr>
                <a:t>Содержание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90877" y="1694119"/>
            <a:ext cx="5887373" cy="6860439"/>
            <a:chOff x="0" y="0"/>
            <a:chExt cx="7849830" cy="914725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7849830" cy="566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Raleway Thin"/>
                </a:rPr>
                <a:t>Desktop / Mobile 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1111132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664572"/>
              <a:ext cx="7849830" cy="566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Raleway Thin"/>
                </a:rPr>
                <a:t>GameDev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2842379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3395819"/>
              <a:ext cx="7849830" cy="566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Raleway Thin"/>
                </a:rPr>
                <a:t>DevOps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4573626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5127066"/>
              <a:ext cx="7849830" cy="566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Raleway Thin"/>
                </a:rPr>
                <a:t>Frontend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630487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6858313"/>
              <a:ext cx="7849830" cy="566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Raleway Thin"/>
                </a:rPr>
                <a:t>Backеnd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0" y="8036120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8589560"/>
              <a:ext cx="7849830" cy="566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Raleway Thin"/>
                </a:rPr>
                <a:t>Full-Stack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1131" y="-2011651"/>
            <a:ext cx="5369791" cy="5535868"/>
          </a:xfrm>
          <a:custGeom>
            <a:avLst/>
            <a:gdLst/>
            <a:ahLst/>
            <a:cxnLst/>
            <a:rect r="r" b="b" t="t" l="l"/>
            <a:pathLst>
              <a:path h="5535868" w="5369791">
                <a:moveTo>
                  <a:pt x="0" y="0"/>
                </a:moveTo>
                <a:lnTo>
                  <a:pt x="5369791" y="0"/>
                </a:lnTo>
                <a:lnTo>
                  <a:pt x="5369791" y="5535868"/>
                </a:lnTo>
                <a:lnTo>
                  <a:pt x="0" y="553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80286" y="1028700"/>
            <a:ext cx="4159154" cy="8229600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2210" t="0" r="-11221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518846" y="1053481"/>
            <a:ext cx="11910070" cy="8204819"/>
            <a:chOff x="0" y="0"/>
            <a:chExt cx="15880093" cy="1093975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5880093" cy="254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60"/>
                </a:lnSpc>
              </a:pPr>
              <a:r>
                <a:rPr lang="en-US" sz="6300">
                  <a:solidFill>
                    <a:srgbClr val="FFFFFF"/>
                  </a:solidFill>
                  <a:latin typeface="Raleway Bold"/>
                </a:rPr>
                <a:t>Десктоп? </a:t>
              </a:r>
            </a:p>
            <a:p>
              <a:pPr algn="l">
                <a:lnSpc>
                  <a:spcPts val="7560"/>
                </a:lnSpc>
              </a:pPr>
              <a:r>
                <a:rPr lang="en-US" sz="6300">
                  <a:solidFill>
                    <a:srgbClr val="FFFFFF"/>
                  </a:solidFill>
                  <a:latin typeface="Raleway Bold"/>
                </a:rPr>
                <a:t>Мобильная разработка?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152030"/>
              <a:ext cx="15880093" cy="7787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aleway Thin"/>
                </a:rPr>
                <a:t>Десктоп программирование - направление включает в себя создание приложений, предназначенных для запуска на персональных компьютерах с операционными системами, такими как Windows, macOS и Linux. 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aleway Thin"/>
                </a:rPr>
                <a:t>Языки: Java, C++, C#, Python и т.д.</a:t>
              </a:r>
            </a:p>
            <a:p>
              <a:pPr algn="l">
                <a:lnSpc>
                  <a:spcPts val="4200"/>
                </a:lnSpc>
              </a:pP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aleway Thin"/>
                </a:rPr>
                <a:t>Мобильное программирование - направление связано с созданием приложений для мобильных устройств, таких как смартфоны и планшеты, работающих под управлением операционных систем, таких как iOS и Android.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aleway Thin"/>
                </a:rPr>
                <a:t>Языки: Swift и Objective-C для iOS, Kotlin и Java для Android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462635">
            <a:off x="-488419" y="781089"/>
            <a:ext cx="3288663" cy="3700324"/>
          </a:xfrm>
          <a:custGeom>
            <a:avLst/>
            <a:gdLst/>
            <a:ahLst/>
            <a:cxnLst/>
            <a:rect r="r" b="b" t="t" l="l"/>
            <a:pathLst>
              <a:path h="3700324" w="3288663">
                <a:moveTo>
                  <a:pt x="3288663" y="0"/>
                </a:moveTo>
                <a:lnTo>
                  <a:pt x="0" y="0"/>
                </a:lnTo>
                <a:lnTo>
                  <a:pt x="0" y="3700324"/>
                </a:lnTo>
                <a:lnTo>
                  <a:pt x="3288663" y="3700324"/>
                </a:lnTo>
                <a:lnTo>
                  <a:pt x="328866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18791">
            <a:off x="9206654" y="-995104"/>
            <a:ext cx="9619099" cy="10498335"/>
          </a:xfrm>
          <a:custGeom>
            <a:avLst/>
            <a:gdLst/>
            <a:ahLst/>
            <a:cxnLst/>
            <a:rect r="r" b="b" t="t" l="l"/>
            <a:pathLst>
              <a:path h="10498335" w="9619099">
                <a:moveTo>
                  <a:pt x="0" y="0"/>
                </a:moveTo>
                <a:lnTo>
                  <a:pt x="9619099" y="0"/>
                </a:lnTo>
                <a:lnTo>
                  <a:pt x="9619099" y="10498334"/>
                </a:lnTo>
                <a:lnTo>
                  <a:pt x="0" y="1049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522155"/>
            <a:ext cx="8496937" cy="6945996"/>
            <a:chOff x="0" y="0"/>
            <a:chExt cx="11329249" cy="926132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329249" cy="1304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>
                  <a:solidFill>
                    <a:srgbClr val="FFFFFF"/>
                  </a:solidFill>
                  <a:latin typeface="Raleway Bold"/>
                </a:rPr>
                <a:t>GameDev - игры?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416277"/>
              <a:ext cx="11329249" cy="484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Raleway Thin"/>
                </a:rPr>
                <a:t>(Game Development - от. англ. “разработка игр”) Геймдев, или игровая разработка, относится к процессу создания компьютерных игр. Это многогранный процесс, который включает в себя не только программирование, но и дизайн, анимацию, звуковое оформление, тестирование и многое другое.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3641234"/>
              <a:ext cx="11329249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234807" y="3424530"/>
            <a:ext cx="5562794" cy="6303449"/>
          </a:xfrm>
          <a:custGeom>
            <a:avLst/>
            <a:gdLst/>
            <a:ahLst/>
            <a:cxnLst/>
            <a:rect r="r" b="b" t="t" l="l"/>
            <a:pathLst>
              <a:path h="6303449" w="5562794">
                <a:moveTo>
                  <a:pt x="0" y="0"/>
                </a:moveTo>
                <a:lnTo>
                  <a:pt x="5562794" y="0"/>
                </a:lnTo>
                <a:lnTo>
                  <a:pt x="5562794" y="6303449"/>
                </a:lnTo>
                <a:lnTo>
                  <a:pt x="0" y="630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7218">
            <a:off x="9880964" y="3509569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1" y="0"/>
                </a:lnTo>
                <a:lnTo>
                  <a:pt x="92467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20577">
            <a:off x="365435" y="2000014"/>
            <a:ext cx="9442109" cy="9025082"/>
          </a:xfrm>
          <a:custGeom>
            <a:avLst/>
            <a:gdLst/>
            <a:ahLst/>
            <a:cxnLst/>
            <a:rect r="r" b="b" t="t" l="l"/>
            <a:pathLst>
              <a:path h="9025082" w="9442109">
                <a:moveTo>
                  <a:pt x="0" y="0"/>
                </a:moveTo>
                <a:lnTo>
                  <a:pt x="9442109" y="0"/>
                </a:lnTo>
                <a:lnTo>
                  <a:pt x="9442109" y="9025083"/>
                </a:lnTo>
                <a:lnTo>
                  <a:pt x="0" y="9025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30915">
            <a:off x="4666295" y="-63285"/>
            <a:ext cx="10021496" cy="6125639"/>
          </a:xfrm>
          <a:custGeom>
            <a:avLst/>
            <a:gdLst/>
            <a:ahLst/>
            <a:cxnLst/>
            <a:rect r="r" b="b" t="t" l="l"/>
            <a:pathLst>
              <a:path h="6125639" w="10021496">
                <a:moveTo>
                  <a:pt x="0" y="0"/>
                </a:moveTo>
                <a:lnTo>
                  <a:pt x="10021496" y="0"/>
                </a:lnTo>
                <a:lnTo>
                  <a:pt x="10021496" y="6125639"/>
                </a:lnTo>
                <a:lnTo>
                  <a:pt x="0" y="612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724863"/>
            <a:ext cx="16230600" cy="5100119"/>
            <a:chOff x="0" y="0"/>
            <a:chExt cx="21640800" cy="680015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21640800" cy="1165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39"/>
                </a:lnSpc>
              </a:pPr>
              <a:r>
                <a:rPr lang="en-US" sz="5700">
                  <a:solidFill>
                    <a:srgbClr val="FFFFFF"/>
                  </a:solidFill>
                  <a:latin typeface="Raleway Bold"/>
                </a:rPr>
                <a:t>Development Operations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11157"/>
              <a:ext cx="21640800" cy="2089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Raleway Thin"/>
                </a:rPr>
                <a:t>DevOps — это подход к разработке программного обеспечения, который объединяет процессы разработки (Development) и операций (Operations) с целью улучшения скорости, качества и надёжности поставки программного обеспечения.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09650"/>
            <a:ext cx="745295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aleway Bold"/>
              </a:rPr>
              <a:t>Что за DevOps?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0365" y="2373398"/>
            <a:ext cx="13767269" cy="5540204"/>
            <a:chOff x="0" y="0"/>
            <a:chExt cx="18356359" cy="73869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310365"/>
              <a:ext cx="18356359" cy="1416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10B5BF"/>
                  </a:solidFill>
                  <a:latin typeface="Raleway"/>
                </a:rPr>
                <a:t>Веб-разработка - создание интернет-домов, где каждая страничка - это комната, оживленная вашими идеями.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8356359" cy="1634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aleway Bold"/>
                </a:rPr>
                <a:t>Настало время для       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505309"/>
              <a:ext cx="18356359" cy="2749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Raleway Thin"/>
                </a:rPr>
                <a:t>Веб-разработка — это процесс создания веб-сайтов, веб-приложений и веб-сервисов, которые доступны через интернет. Веб-разработка охватывает различные аспекты, включая дизайн, разработку клиентской и серверной частей, а также управление базами данных.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57743">
            <a:off x="-5922097" y="-4284303"/>
            <a:ext cx="13196187" cy="9741185"/>
          </a:xfrm>
          <a:custGeom>
            <a:avLst/>
            <a:gdLst/>
            <a:ahLst/>
            <a:cxnLst/>
            <a:rect r="r" b="b" t="t" l="l"/>
            <a:pathLst>
              <a:path h="9741185" w="13196187">
                <a:moveTo>
                  <a:pt x="0" y="0"/>
                </a:moveTo>
                <a:lnTo>
                  <a:pt x="13196187" y="0"/>
                </a:lnTo>
                <a:lnTo>
                  <a:pt x="13196187" y="9741185"/>
                </a:lnTo>
                <a:lnTo>
                  <a:pt x="0" y="974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8959385" y="4757375"/>
            <a:ext cx="12285404" cy="9001851"/>
          </a:xfrm>
          <a:custGeom>
            <a:avLst/>
            <a:gdLst/>
            <a:ahLst/>
            <a:cxnLst/>
            <a:rect r="r" b="b" t="t" l="l"/>
            <a:pathLst>
              <a:path h="9001851" w="12285404">
                <a:moveTo>
                  <a:pt x="0" y="0"/>
                </a:moveTo>
                <a:lnTo>
                  <a:pt x="12285404" y="0"/>
                </a:lnTo>
                <a:lnTo>
                  <a:pt x="12285404" y="9001850"/>
                </a:lnTo>
                <a:lnTo>
                  <a:pt x="0" y="9001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30600" y="79136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384574" y="-418540"/>
            <a:ext cx="7644939" cy="7644939"/>
          </a:xfrm>
          <a:custGeom>
            <a:avLst/>
            <a:gdLst/>
            <a:ahLst/>
            <a:cxnLst/>
            <a:rect r="r" b="b" t="t" l="l"/>
            <a:pathLst>
              <a:path h="7644939" w="7644939">
                <a:moveTo>
                  <a:pt x="0" y="0"/>
                </a:moveTo>
                <a:lnTo>
                  <a:pt x="7644939" y="0"/>
                </a:lnTo>
                <a:lnTo>
                  <a:pt x="7644939" y="7644939"/>
                </a:lnTo>
                <a:lnTo>
                  <a:pt x="0" y="76449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86400" y="1582885"/>
            <a:ext cx="7315200" cy="917725"/>
          </a:xfrm>
          <a:custGeom>
            <a:avLst/>
            <a:gdLst/>
            <a:ahLst/>
            <a:cxnLst/>
            <a:rect r="r" b="b" t="t" l="l"/>
            <a:pathLst>
              <a:path h="917725" w="7315200">
                <a:moveTo>
                  <a:pt x="0" y="0"/>
                </a:moveTo>
                <a:lnTo>
                  <a:pt x="7315200" y="0"/>
                </a:lnTo>
                <a:lnTo>
                  <a:pt x="7315200" y="917725"/>
                </a:lnTo>
                <a:lnTo>
                  <a:pt x="0" y="917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024831" y="2500610"/>
            <a:ext cx="2077256" cy="114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4"/>
              </a:lnSpc>
              <a:spcBef>
                <a:spcPct val="0"/>
              </a:spcBef>
            </a:pPr>
            <a:r>
              <a:rPr lang="en-US" sz="7604">
                <a:solidFill>
                  <a:srgbClr val="10B5BF"/>
                </a:solidFill>
                <a:latin typeface="Lovelace Text"/>
              </a:rPr>
              <a:t>web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13831">
            <a:off x="14083211" y="-893505"/>
            <a:ext cx="2628707" cy="9264165"/>
          </a:xfrm>
          <a:custGeom>
            <a:avLst/>
            <a:gdLst/>
            <a:ahLst/>
            <a:cxnLst/>
            <a:rect r="r" b="b" t="t" l="l"/>
            <a:pathLst>
              <a:path h="9264165" w="2628707">
                <a:moveTo>
                  <a:pt x="0" y="0"/>
                </a:moveTo>
                <a:lnTo>
                  <a:pt x="2628707" y="0"/>
                </a:lnTo>
                <a:lnTo>
                  <a:pt x="2628707" y="9264165"/>
                </a:lnTo>
                <a:lnTo>
                  <a:pt x="0" y="9264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07306" y="-1676466"/>
            <a:ext cx="4326437" cy="3937058"/>
          </a:xfrm>
          <a:custGeom>
            <a:avLst/>
            <a:gdLst/>
            <a:ahLst/>
            <a:cxnLst/>
            <a:rect r="r" b="b" t="t" l="l"/>
            <a:pathLst>
              <a:path h="3937058" w="4326437">
                <a:moveTo>
                  <a:pt x="0" y="0"/>
                </a:moveTo>
                <a:lnTo>
                  <a:pt x="4326437" y="0"/>
                </a:lnTo>
                <a:lnTo>
                  <a:pt x="4326437" y="3937058"/>
                </a:lnTo>
                <a:lnTo>
                  <a:pt x="0" y="3937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28172" y="741709"/>
            <a:ext cx="2973121" cy="4114800"/>
          </a:xfrm>
          <a:custGeom>
            <a:avLst/>
            <a:gdLst/>
            <a:ahLst/>
            <a:cxnLst/>
            <a:rect r="r" b="b" t="t" l="l"/>
            <a:pathLst>
              <a:path h="4114800" w="2973121">
                <a:moveTo>
                  <a:pt x="0" y="0"/>
                </a:moveTo>
                <a:lnTo>
                  <a:pt x="2973122" y="0"/>
                </a:lnTo>
                <a:lnTo>
                  <a:pt x="29731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8107" y="1648688"/>
            <a:ext cx="9602744" cy="307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10080">
                <a:solidFill>
                  <a:srgbClr val="FFFFFF"/>
                </a:solidFill>
                <a:latin typeface="Raleway Bold"/>
              </a:rPr>
              <a:t>Немного о фронтенде...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87542" y="5072578"/>
            <a:ext cx="11044546" cy="341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3"/>
              </a:lnSpc>
              <a:spcBef>
                <a:spcPct val="0"/>
              </a:spcBef>
            </a:pPr>
            <a:r>
              <a:rPr lang="en-US" sz="3194">
                <a:solidFill>
                  <a:srgbClr val="A0AEAE"/>
                </a:solidFill>
                <a:latin typeface="Raleway"/>
              </a:rPr>
              <a:t>Фронтенд (или front-end) веб-разработки относится к части веб-приложения, которую видят и взаимодействуют пользователи. Это та часть веб-сайта или веб-приложения, которая отображается в браузере пользователя и включает в себя интерфейс, с которым пользователь взаимодействует, а также пользовательский опыт.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52537"/>
            <a:ext cx="16369560" cy="9381926"/>
          </a:xfrm>
          <a:custGeom>
            <a:avLst/>
            <a:gdLst/>
            <a:ahLst/>
            <a:cxnLst/>
            <a:rect r="r" b="b" t="t" l="l"/>
            <a:pathLst>
              <a:path h="9381926" w="16369560">
                <a:moveTo>
                  <a:pt x="0" y="0"/>
                </a:moveTo>
                <a:lnTo>
                  <a:pt x="16369560" y="0"/>
                </a:lnTo>
                <a:lnTo>
                  <a:pt x="16369560" y="9381926"/>
                </a:lnTo>
                <a:lnTo>
                  <a:pt x="0" y="9381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865622" y="1028700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81385" y="3951618"/>
            <a:ext cx="1343326" cy="4734190"/>
          </a:xfrm>
          <a:custGeom>
            <a:avLst/>
            <a:gdLst/>
            <a:ahLst/>
            <a:cxnLst/>
            <a:rect r="r" b="b" t="t" l="l"/>
            <a:pathLst>
              <a:path h="4734190" w="1343326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56811"/>
            <a:ext cx="10964355" cy="107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Raleway Bold"/>
              </a:rPr>
              <a:t>О бэкенде..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041804"/>
            <a:ext cx="10964355" cy="312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Raleway Thin"/>
              </a:rPr>
              <a:t>Бэкенд (или back-end) веб-разработки относится к той части веб-приложения, которая работает на сервере и не видима для пользователей. Это то место, где обрабатываются запросы от клиентов, данные сохраняются и обновляются в базах данных, и происходит вся логика, необходимая для работы веб-приложения.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510877" y="1427200"/>
            <a:ext cx="2149783" cy="3262043"/>
          </a:xfrm>
          <a:custGeom>
            <a:avLst/>
            <a:gdLst/>
            <a:ahLst/>
            <a:cxnLst/>
            <a:rect r="r" b="b" t="t" l="l"/>
            <a:pathLst>
              <a:path h="3262043" w="2149783">
                <a:moveTo>
                  <a:pt x="0" y="0"/>
                </a:moveTo>
                <a:lnTo>
                  <a:pt x="2149783" y="0"/>
                </a:lnTo>
                <a:lnTo>
                  <a:pt x="2149783" y="3262043"/>
                </a:lnTo>
                <a:lnTo>
                  <a:pt x="0" y="326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DAGG0d8h9Y0</dc:identifier>
  <dcterms:modified xsi:type="dcterms:W3CDTF">2011-08-01T06:04:30Z</dcterms:modified>
  <cp:revision>1</cp:revision>
  <dc:title>Направления в IT</dc:title>
</cp:coreProperties>
</file>